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2" r:id="rId4"/>
    <p:sldId id="258" r:id="rId5"/>
    <p:sldId id="297" r:id="rId6"/>
    <p:sldId id="259" r:id="rId7"/>
    <p:sldId id="263" r:id="rId8"/>
    <p:sldId id="28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98" r:id="rId18"/>
    <p:sldId id="299" r:id="rId19"/>
    <p:sldId id="300" r:id="rId20"/>
    <p:sldId id="274" r:id="rId21"/>
    <p:sldId id="295" r:id="rId22"/>
    <p:sldId id="296" r:id="rId23"/>
    <p:sldId id="276" r:id="rId24"/>
    <p:sldId id="290" r:id="rId25"/>
    <p:sldId id="291" r:id="rId26"/>
    <p:sldId id="292" r:id="rId27"/>
    <p:sldId id="283" r:id="rId28"/>
    <p:sldId id="277" r:id="rId29"/>
    <p:sldId id="278" r:id="rId30"/>
    <p:sldId id="279" r:id="rId31"/>
    <p:sldId id="280" r:id="rId32"/>
    <p:sldId id="281" r:id="rId33"/>
    <p:sldId id="282" r:id="rId34"/>
    <p:sldId id="284" r:id="rId35"/>
    <p:sldId id="285" r:id="rId36"/>
    <p:sldId id="286" r:id="rId37"/>
    <p:sldId id="287" r:id="rId38"/>
    <p:sldId id="30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2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BF7AB-98B0-45A2-AF93-CAFE353D7FBE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88C62-8F4B-46A7-BF2D-2B7930A83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6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8C62-8F4B-46A7-BF2D-2B7930A8311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9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кафедра госпитальной терапии им. Р.Г.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Межебовского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/>
          </a:bodyPr>
          <a:lstStyle/>
          <a:p>
            <a:r>
              <a:rPr lang="ru-RU" sz="7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Язвенная болезнь</a:t>
            </a:r>
            <a:endParaRPr lang="ru-RU" sz="7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6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болевого синдрома в зависимости от локализации язвенного дефекта: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Язвы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субкардиального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и кардиального отделов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желудка: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«высокие» боли, локализуются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непосредственно под мечевидным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отростком, возникают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 правило, через 10-15 мин или сразу после приема пищи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Язвы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тела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желудка: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ранние боли,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локализуются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центре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эпигастральной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области по срединной линии или слева от срединной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линии, появляются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30-60 мин после еды (на высоте желудочной секреции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сохраняются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примерно 1-2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Язвы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антрального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отдела желудка, пилорического канала и луковицы двенадцатиперстной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кишки: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поздние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«голодные» и ночные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локализуются справа от срединной линии.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боли появляются через 2-3 ч после приема пищи, «голодные»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боли – натощак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(купируются после приема небольшого количества пищи), ночные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ранние утренние часы (около 2-3 ч ночи).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Внелуковичные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язвы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двенадцатиперстной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кишки: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локализуются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области правого подреберья, что заставляет дифференцировать их с проявлениями хронического холецистита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неосложненной язвенной болезни, как правило, проходит после приема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антисекреторных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антацидных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препаратов.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26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Диспепсический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синдром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612068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Отрыжка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частый симптом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язвенной болезни.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значительном нарушении моторной функции желудка в сочетании с недостаточностью нижнего пищеводного сфинктера. 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язвенной болезни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характерна отрыжка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кислым.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Рвота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развивается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периоды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обострений.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Ее возникновение объясняют резким повышением тонуса блуждающего нерва, усилением моторики желудка и желудочной гиперсекрецией. Рвота чаще ассоциирована с болевым синдромом и возникает «на высоте» болей.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приносит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больному временное облегчение, поэтому некоторые пациенты склонны самостоятельно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ее вызывать.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большинстве случаев рвоте предшествует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тошнота, хотя при локализации язвы в луковице двенадцатиперстной кишки она не столь характерна.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Запоры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Их наличие указывает на выраженные нарушения моторной функции толстого кишечника (при отсутствии других причин появления запоров). Запоры у больных язвенной болезнью могут быть вызваны не только спастическими сокращениями толстой кишки, но и приемом некоторых антацидов (кальция карбоната, гидроокиси алюминия), а также диетой, бедной растительной клетчаткой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гипо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 атонические запоры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3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Физикальное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исследование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Осмотр: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характерен астенический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нормостенический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телосложения;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нередко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особенно в периоды длительных обострений,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похудание;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 сильных болях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животе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вынужденное положение –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лежа на спине или боку, прижимая руками болезненную область живота и сгибая в коленях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ноги (поза уменьшает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напряжение брюшного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пресса) 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резких болях в животе, обусловленных язвой желудка с локализацией на задней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стенке, больные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предпочитают лежать на животе, подкладывая подушку и подтягивая под себя согнутые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ноги (поза уменьшает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давление на солнечное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сплетение).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признаки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вегетативной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дисфункции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холодные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влажные ладони, стойкий дермографизм, склонность больных к артериальной гипотонии и брадикардии.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язык обложен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белым или серовато-белым налетом.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79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Пальпация,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перкуссия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616624"/>
          </a:xfrm>
        </p:spPr>
        <p:txBody>
          <a:bodyPr anchor="ctr">
            <a:normAutofit fontScale="70000" lnSpcReduction="20000"/>
          </a:bodyPr>
          <a:lstStyle/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пальпации четко локализованная болезненность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эпигастральной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области, сочетающаяся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умеренной резистентностью мышц передней брюшной стенки.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симптом Менделя (локальная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перкуторная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болезненность).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быть кожная гиперчувствительность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болевые точки, определяемые за пределами проекции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органа: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локальная болезненность в точке-проекции диафрагмального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нерва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слева – левосторонний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френикус-симптом.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локальная болезненность в точке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Опенховского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выявляемая при надавливании или поколачивании по остистым отросткам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VII-XII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грудных позвонков). </a:t>
            </a:r>
          </a:p>
          <a:p>
            <a:pPr marL="0" indent="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эти признаки не являются строго специфичными для обострения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язвенной болезни.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32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Лабораторная диагностика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95801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клинический) анализ крови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для исключения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анемии как следствия скрытых язвенных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кровотечений.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неосложненном течении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 остается без существенных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кала на скрытую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кровь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для  исключения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скрытых язвенных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кровотечений.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интерпретации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помнить, что положительная реакция кала на скрытую кровь встречается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многих других заболеваниях, что требует их обязательного исключения.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11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Инструментальная диагностика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Эзофагогастродуоденоскопия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всем пациентам с подозрением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отсутствии противопоказаний. Плановое эндоскопическое исследование позволяет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выявить язвенный дефект и описать его локализацию, глубину и размеры, а также оценить состояние дна и краев язвы;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выявить признаки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пенетрации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рубцовой деформации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стенозирования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просвета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обнаружить другие сопутствующие изменения слизистой оболочки;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оценить состояние моторно-эвакуаторной функции желудка и двенадцатиперстной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кишки;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локализации язвы в желудке выполнить множественную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(не менее 6 фрагментов) щипцовую биопсию из наиболее измененных краев язвенного дефекта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исключения злокачественного характера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язвенного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поражения. 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локализации язвы в ДПК необходимость в выполнении биопсии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отсутствует, так как подобные язвы крайне редко бывают злокачественными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6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Рентгенография желудка и двенадцатиперстной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кишки.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пациентам с подозрением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ЯБ для подтверждения диагноза при невозможности выполнения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эндоскопического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исследования. Признаки заболевания: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 прямой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симптом "ниши". Различают «нишу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контура» – выступ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контуре тени желудка, обусловленный скоплением бариевой взвеси в язвенном кратере и «нишу рельефа»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круглое или овальное скопления контрастного вещества (депо бария) на рельефе слизистой оболочки.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косвенные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локальный спазм желудка или луковицы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ДПК,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выявляемый на стенке, противоположной локализации язвы. Этот симптом получил название симптома «указующего перста» (симптом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Кервена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конвергенция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складок слизистой оболочки по направлению к «нише» желудка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ДПК (больше характерна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каллезных хронических рецидивирующих язв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желудка).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феномен обусловлен повышением мышечного тонуса стенки желудка в области, непосредственно прилегающей к язве.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рубцово-язвенная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деформация желудка и луковицы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ДПК.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гиперсекреция натощак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наличие в желудке натощак большого количества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жидкости.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введении бариевой взвеси слой жидкости и слизи располагается над уровнем контрастной массы.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гастродуоденальной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моторики: ускоренное продвижение бариевой взвеси в области изъязвления (симптом местной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гипермобильности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 связи с повышенной раздражимостью и моторной активностью стенки желудка и луковицы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ДПК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области, 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замедление опорожнения желудка вследствие гиперсекреции и спазма привратника.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664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064895" cy="5793507"/>
          </a:xfrm>
        </p:spPr>
      </p:pic>
    </p:spTree>
    <p:extLst>
      <p:ext uri="{BB962C8B-B14F-4D97-AF65-F5344CB8AC3E}">
        <p14:creationId xmlns:p14="http://schemas.microsoft.com/office/powerpoint/2010/main" val="424008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«Ниша контура»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4" r="34687" b="5477"/>
          <a:stretch/>
        </p:blipFill>
        <p:spPr>
          <a:xfrm>
            <a:off x="467545" y="1052736"/>
            <a:ext cx="8136904" cy="5328592"/>
          </a:xfrm>
        </p:spPr>
      </p:pic>
    </p:spTree>
    <p:extLst>
      <p:ext uri="{BB962C8B-B14F-4D97-AF65-F5344CB8AC3E}">
        <p14:creationId xmlns:p14="http://schemas.microsoft.com/office/powerpoint/2010/main" val="1592053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«Ниша рельефа»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1" b="11008"/>
          <a:stretch/>
        </p:blipFill>
        <p:spPr>
          <a:xfrm>
            <a:off x="611560" y="1196752"/>
            <a:ext cx="8136903" cy="5040559"/>
          </a:xfrm>
        </p:spPr>
      </p:pic>
    </p:spTree>
    <p:extLst>
      <p:ext uri="{BB962C8B-B14F-4D97-AF65-F5344CB8AC3E}">
        <p14:creationId xmlns:p14="http://schemas.microsoft.com/office/powerpoint/2010/main" val="233473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Язвенная болезнь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(ЯБ)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хроническое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рецидивирующее заболевание, протекающее с чередованием периодов обострения и ремиссии, ведущим проявлением которого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образование дефекта (язвы)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стенке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желудка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и/или двенадцатиперстной кишки (ДПК).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Язвенную болезнь следует отличать от симптоматических язв желудка и двенадцатиперстной кишки, являющихся осложнением других заболеваний внутренних органов и патологических состояний: острого инфаркта миокарда, тяжелой сердечной или дыхательной недостаточности, сепсиса, травм, хирургических операций, массивных ожогов и т.п.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11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62074"/>
          </a:xfrm>
        </p:spPr>
        <p:txBody>
          <a:bodyPr>
            <a:normAutofit fontScale="90000"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Тестирование на наличие инфекции H. </a:t>
            </a:r>
            <a:r>
              <a:rPr lang="ru-RU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Pylori</a:t>
            </a: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пациентам с ЯБ для определения показаний к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эрадикационной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терапии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Цитологический метод:</a:t>
            </a:r>
            <a:endParaRPr lang="ru-RU" sz="26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Материал исследования: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мазки-отпечатки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биоптатов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полученные при эндоскопии из участков слизистой оболочки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антрального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отдела желудка или двенадцатиперстной кишки с наиболее выраженными морфологическими изменениями (гиперемия, отек и т.п.).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Суть метода: микроскопия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окрашенных мазков-отпечатков позволяет выявить наличие HP и ориентировочно оценить количество микроорганизмов.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Метод простой, но отличается низкой чувствительностью.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92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 anchor="ctr"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Гистологический метод: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 исследования: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биоптаты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слизистой оболочки.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Суть метода: исследуется целостный фрагмент ткани, сохраняется структура, взаимное расположение клеток.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Позволяет не только выявить HP при обычной окраске по Романовскому-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Гимзе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и дает возможность детально изучить морфологические изменения в слизистой оболочке желудка и двенадцатиперстной кишки 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Существуют новые модификации метода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иммуноцитохимический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 с применением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антител или метод гибридизации ДНК), которые позволяют повысить чувствительность и специфичность гистологического выявления HP, а также идентифицировать различные штаммы HP, что важно для выяснения природы повторного инфицирования слизистой оболочки после эффективного антихеликобактерного лечения.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263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Микробиологический (бактериологический) метод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 исследования: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биоптаты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слизистой оболочки.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Суть метода: культивирование микроорганизма на специальных питательных средах.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позволяет выделить чистую культуру H.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даёт возможность изучить морфологические, биохимические и биологические свойства микроорганизма;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позволяет определить чувствительность микроорганизмов к антибактериальным препаратам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отсроченное получение результатов: результаты исследования могут быть получены только через 7-10 дней.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514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u="sng" dirty="0" err="1">
                <a:latin typeface="Times New Roman" pitchFamily="18" charset="0"/>
                <a:cs typeface="Times New Roman" pitchFamily="18" charset="0"/>
              </a:rPr>
              <a:t>Уреазный</a:t>
            </a:r>
            <a:r>
              <a:rPr lang="ru-RU" sz="3400" b="1" u="sng" dirty="0">
                <a:latin typeface="Times New Roman" pitchFamily="18" charset="0"/>
                <a:cs typeface="Times New Roman" pitchFamily="18" charset="0"/>
              </a:rPr>
              <a:t> тест («</a:t>
            </a:r>
            <a:r>
              <a:rPr lang="ru-RU" sz="3400" b="1" u="sng" dirty="0" err="1">
                <a:latin typeface="Times New Roman" pitchFamily="18" charset="0"/>
                <a:cs typeface="Times New Roman" pitchFamily="18" charset="0"/>
              </a:rPr>
              <a:t>кампи</a:t>
            </a:r>
            <a:r>
              <a:rPr lang="ru-RU" sz="3400" b="1" u="sng" dirty="0">
                <a:latin typeface="Times New Roman" pitchFamily="18" charset="0"/>
                <a:cs typeface="Times New Roman" pitchFamily="18" charset="0"/>
              </a:rPr>
              <a:t>-тест</a:t>
            </a: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»):</a:t>
            </a:r>
          </a:p>
          <a:p>
            <a:pPr marL="0" indent="0">
              <a:buNone/>
            </a:pPr>
            <a:endParaRPr lang="ru-RU" sz="3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Материал исследования: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биоптаты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слизистой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оболочки.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Суть метода: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биоптаты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слизистой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оболочки помещают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среду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которая  при сдвиге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в щелочную сторону меняет свой цвет от желтого к малиновому.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малинового окрашивания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свидетельствует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 наличии в биоптате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HP, так как сдвиг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наблюдается только в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том случае, если под действием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хеликобактерной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уреазы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происходит гидролиз мочевины с образованием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аммиака.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экспресс-метод: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результаты могут быть получены уже через 1-2 ч после взятия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биоптатов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слизистой оболочки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относительно низкой концентрации HP в биоптате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может давать ложноотрицательные результаты, поэтому в большинстве случаев он малопригоден для контроля за эффективностью антихеликобактерной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терапии.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230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Серологический метод: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 исследования: кровь.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Суть метода: выявление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больных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специфических антител, которые можно обнаружить в сыворотке крови уже через 3-4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после инфицирования.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достаточно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высокий титр антител сохраняется даже в периоде клинической ремиссии заболевания.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 отличается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высокой достоверностью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применяется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основном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скрининговых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исследований с целью определения инфицированности различных групп населения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u="sng" dirty="0" err="1" smtClean="0">
                <a:latin typeface="Times New Roman" pitchFamily="18" charset="0"/>
                <a:cs typeface="Times New Roman" pitchFamily="18" charset="0"/>
              </a:rPr>
              <a:t>Иммунохроматографический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метод: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 исследования: кал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Суть метода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определение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антигена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pylori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кале с использованием специфических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антител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 прост в применении, не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требует сложных манипуляций, может проводиться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амбулаторно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чувствительность и специфичность теста превышают 90–95%</a:t>
            </a:r>
          </a:p>
        </p:txBody>
      </p:sp>
    </p:spTree>
    <p:extLst>
      <p:ext uri="{BB962C8B-B14F-4D97-AF65-F5344CB8AC3E}">
        <p14:creationId xmlns:p14="http://schemas.microsoft.com/office/powerpoint/2010/main" val="2655134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Радионуклидные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методы (дыхательный тест):</a:t>
            </a:r>
          </a:p>
          <a:p>
            <a:pPr marL="0" indent="0"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обладает высокой чувствительностью и специфичностью.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1-я модификация метода: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раствор мочевины, меченной радиоактивным изотопом 14С. Пациент принимает раствор внутрь, после чего в выдыхаемом воздухе определяют наличие меченого углекислого газа. Если в желудке присутствуют HP, то под влиянием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уреазы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этих микроорганизмов происходит расщепление мочевины с образованием углекислого газа. Тест считается положительным, если за 1 ч после приема раствора мочевины в выдыхаемом воздухе определяют радиоактивность, превышающую 2% от принятой дозы 14С-мочевины.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2-я модификация метода: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раствор мочевины, меченной нерадиоактивным 13С. Вначале пациент делает полный выдох в герметичный резервуар с клапаном. После этого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принимает внутрь раствор 13С-мочевины и через полчаса выполняет выдох во второй резервуар. Концентрацию углекислоты, содержащей меченую мочевину, определяют в обоих резервуарах с помощью инфракрасной спектроскопии. Заключение о наличии НР-инфекции делают, оценивая разность концентрации углекислоты, содержащей меченую мочевину, в обоих резервуарах. </a:t>
            </a:r>
          </a:p>
        </p:txBody>
      </p:sp>
    </p:spTree>
    <p:extLst>
      <p:ext uri="{BB962C8B-B14F-4D97-AF65-F5344CB8AC3E}">
        <p14:creationId xmlns:p14="http://schemas.microsoft.com/office/powerpoint/2010/main" val="3220744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Для первичной диагностики (до лечения)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используют:</a:t>
            </a:r>
          </a:p>
          <a:p>
            <a:pPr lvl="2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13C-уреазный дыхательный тест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H.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ylori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2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антигена H.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кале </a:t>
            </a:r>
          </a:p>
          <a:p>
            <a:pPr lvl="2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уреазный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тест (при проведении ЭГДС).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исследования берут, как минимум, 2 биоптата из тела желудка и 1 биоптат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антрального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отдела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серологический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 выявления антител к H.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случае, если определяемые антитела относятся к классу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контроля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эрадикации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лучше применять:</a:t>
            </a:r>
          </a:p>
          <a:p>
            <a:pPr lvl="2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13C-уреазный дыхательный тест на H.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ylori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2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антигена H.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кале 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Воизбежание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ложноотрицательных результатов прием ингибиторов протонного насоса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прекратить за 2 недели до предполагаемого контрольного исследования.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трицательный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 исследования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НР должен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подтвержден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другим методом диагностики.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364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Диагноз язвенной болезни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устанавливается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основании: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1) анамнестических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данных (характерные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жалобы, выявление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язвенной болезни прежде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физикального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обследования (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обнаружение болезненности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 резистентности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мышц брюшной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стенки при пальпации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3) инструментального обследования (обнаружение язвенного дефекта при эндоскопическом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и/или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рентгенологическом исследовании желудка и ДПК)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644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комплексным и включать в себя не только назначение лекарственных препаратов, но и проведение широкого круга различных мероприятий: диетическое питание, прекращение курения и злоупотребления алкоголем, отказ от приема препаратов, обладающих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ульцерогенным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действием, нормализацию режима труда и отдыха,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санаторно-курортное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лечение.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неосложненным течением ЯБ подлежат консервативному лечению. В большинстве случаев оно проводится амбулаторно.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Показания к госпитализации: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выраженный болевой синдром; 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риск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осложнений (например, большие и гигантские размеры язв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дообследования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целью верификации диагноза (например, при неясном характер язвенного поражения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желудка);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тяжелые сопутствующие заболевания.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898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принципы диетического питания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6166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питание должно быть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частым и дробным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(5-6 раз в сутки);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диета должна обеспечивать механическое, термическое и химическое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щажения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слизистой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оболочки;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из пищевого рациона необходимо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исключить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продукты, раздражающие слизистую оболочку желудка и возбуждающие секрецию соляной кислоты: крепкие мясные и рыбные бульоны, жареную и наперченную пищу, копчености и консервы, приправы и специи (лук, чеснок, перец, горчицу), соления и маринады, газированные фруктовые воды, пиво, белое сухое вино, шампанское, кофе,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цитрусовые;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 еде следует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отдавать предпочтение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продуктам, обладающим выраженными буферными свойствами (т.е., способностью связывать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нейтрализовывать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соляную кислоту). К ним относятся мясо и рыба (отварные или приготовленные на пару), яйца, молоко и молочные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пищу необходимо принимать в спокойной обстановке, не спеша, сидя, тщательно прожевывая. Это способствует лучшему пропитыванию пищи слюной, буферные возможности которой являются достаточно выраженными.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7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Эпидемиология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328592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Язвенная болезнь – одно из наиболее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распространенных заболеваний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гастродуоденальной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</a:p>
          <a:p>
            <a:pPr algn="just"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экономически развитых странах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ЯБ страдает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8-10%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населения.</a:t>
            </a: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ЯБ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локализацией в ДПК встречается в 4 раза чаще, чем ЯБ с локализацией в желудке.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пациентов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ЯБ ДПК мужчины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преобладают над женщинами,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пациентов с язвами желудка соотношение мужчин и женщин оказывается примерно одинаковым.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сельского населения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ЯБ встречается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несколько реже, чем среди жителей города.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39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Консервативное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Всем пациентам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результатами тестирования на инфекцию H.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эрадикационной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терапии.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Терапия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линии (схема на выбор):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стандартная тройная терапия (14 дней):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ИПН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стандартной дозе 2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кларитромицин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мг 2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амоксициллин 1000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мг 2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сутки</a:t>
            </a:r>
          </a:p>
          <a:p>
            <a:pPr marL="0"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или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стандартная тройная терапия, усиленная висмута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трикалия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дицитратом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(120 мг 4 раза в день или 240 мг 2 раза в день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(14 дней).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классическая четырехкомпонентная терапия (10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14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дней):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висмут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трикалия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дицитрат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мг 4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ИПН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стандартной дозе 2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тетрациклин 500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мг 4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сутки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мг 3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сутки на </a:t>
            </a:r>
          </a:p>
          <a:p>
            <a:pPr marL="0"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четырехкомпонентная 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препаратов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висмута (14 дней):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стандартная тройная 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усиленная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метронидазолом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мг 3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885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30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Терапия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линии (выбор схемы в зависимости от терапии первой линии):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классическая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четырехкомпонентная терапия с висмута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трикалия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дицитратом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неудачи стандартной тройной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терапии или ее усиленных вариантов.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схема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лечения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левофлоксацином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(14 дней)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неудачи классической четырехкомпонентной терапии с висмута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трикалия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дицитратом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ИПН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стандартной дозе 2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сутки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левофлоксацин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500 мг 2 раза в сутки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амоксициллин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1000 мг 2 раза в сутки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ИПН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стандартной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дозе 2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сутки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левофлоксацин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500 мг 2 раза в сутки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амоксициллин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1000 мг 2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сутки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висмута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трикалия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дицитрат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120 мг 4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Терапия третьей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линии: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определения чувствительности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антибиотикам.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Пациентам с обострением ЯБ, </a:t>
            </a:r>
            <a:r>
              <a:rPr lang="ru-RU" sz="3000" b="1" u="sng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ассоциированной с НР, с целью достижения заживления язв рекомендуется проведение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антисекреторной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терапии ингибиторами протонного насоса (ИПН) в течение 4-6 недель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Препараты: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омепразол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лансопразол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пантопразол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рабепразол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эзомепразол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неэффективности ИПН или наличии противопоказаний к их применению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назначаются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блокаторы Н2-гистаминовых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рецепторов 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течение 4-6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недель</a:t>
            </a:r>
          </a:p>
          <a:p>
            <a:pPr marL="0" indent="0" algn="just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Препараты: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низатидин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фамотидин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307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Гастродуоденальные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кровотечения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Клинические проявления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признаки кровопотери (слабость, головокружение, потеря сознания, холодный липкий пот, снижение артериального давления, тахикардия)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симптомы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обусловленные попаданием крови в просвет желудочно-кишечного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тракта:</a:t>
            </a:r>
          </a:p>
          <a:p>
            <a:pPr lvl="1" algn="just">
              <a:buFontTx/>
              <a:buChar char="-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внезапное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исчезновение болей в момент развития кровотечения.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Рвота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малоизмененной кровью со сгустками или содержимым типа "кофейной гущи" (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гематемезис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черный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дегтеобразный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стул, характер которого зависит от темпа кровопотери. </a:t>
            </a:r>
          </a:p>
          <a:p>
            <a:pPr marL="0" indent="0"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Кровопотеря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 100 мл может привести к появлению черного, но оформленного кала. "Истинная" мелена (дегтеобразный, т.е. черный и жидкий стул)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при кровопотере объемом около 500 мл. Быстрая и массивная кровопотеря в просвет кишки может проявиться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гематохезией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– выделением через задний проход крови со сгустками.</a:t>
            </a:r>
          </a:p>
          <a:p>
            <a:pPr marL="0" indent="0" algn="just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При объективном обследовании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выявляют: </a:t>
            </a:r>
          </a:p>
          <a:p>
            <a:pPr algn="just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измененное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поведение больного (беспокойство, испуг или апатия, сонливость, при тяжелой степени кровопотери – психомоторное возбуждение, бред, галлюцинации);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бледность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кожных покровов, изменения пульса (частый, слабого наполнения); АД имеет тенденцию к снижению в зависимости от степени кровопотери; дыхание учащено. </a:t>
            </a:r>
          </a:p>
          <a:p>
            <a:pPr algn="just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пальцевое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исследование прямой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кишки позволяет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выявить изменение окраски кала.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782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Перфорация (прободение) язвы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Характерные признаки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перфорации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язвы: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острое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начало заболевания с "кинжальной" болью в животе (симптом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Дьелафуа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пациента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вынужденное,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согнутыми коленями, боль усиливается при движении,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отмечается страдальческое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лица.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кожные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покровы бледные, губы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цианотичные,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сухость слизистой рта и губ.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артериальное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давление снижено на 5-10%, пульс замедлен (симптом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Грекова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дыхание частое, поверхностное.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передняя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брюшная стенка напряжена ("доскообразное" напряжение),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отмечается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резкая боль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эпигастрии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мезогастрии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симптомы раздражения брюшины: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Щеткина-Блюмберга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Воскресенского,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Раздольского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перкуссии живота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боль. Можно установить исчезновение печеночной тупости (симптом Кларка) и появление высокого тимпанита над печенью (симптом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Спижарного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При наличии жидкости в нижних и боковых отделах живота определятся притупление или тупость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перкуторного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звука (симптом 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Кервена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17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Пенетрация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Пенетрация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проникновение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язвы желудка или ДПК в окружающие ткани: поджелудочную железу, малый сальник, желчный пузырь и общий желчный проток.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пенетрации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язвы возникает упорная боль, которая теряет прежнюю связь с приемом пищи, повышается температура тела, в анализах крови выявляется повышение СОЭ.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пенетрации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язвы подтверждается рентгенологически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эндоскопически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443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Стеноз привратника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Стеноз привратника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обычно после рубцевания язв, расположенных в пилорическом канале или начальной части ДПК. Нередко развитию данного осложнения способствует операция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ушиванию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прободной язвы данной области.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характерными клиническими симптомами стеноза привратника являются рвота пищей, съеденной накануне, а также отрыжка с запахом сероводорода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пальпации живота в подложечной области можно выявить "поздний шум плеска" (симптом Василенко), у худых пациентов становится иногда видимой перистальтика желудка.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декомпенсированном стенозе привратника может прогрессировать истощение пациентов, присоединяются электролитные нарушения.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226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Малигнизация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Диагностика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всегда оказывается простой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Клинически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иногда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отмечается изменение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характера течения ЯБ с утратой периодичности и сезонности обострений.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анализах крови обнаруживаются анемия, повышение СОЭ.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Окончательное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заключение ставится при гистологическом исследовании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биоптатов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взятых из различных участков язвы.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ДПК крайне редко бывают злокачественными.</a:t>
            </a:r>
          </a:p>
        </p:txBody>
      </p:sp>
    </p:spTree>
    <p:extLst>
      <p:ext uri="{BB962C8B-B14F-4D97-AF65-F5344CB8AC3E}">
        <p14:creationId xmlns:p14="http://schemas.microsoft.com/office/powerpoint/2010/main" val="1277825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Абсолютные показания к хирургическому лечению: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перфорация </a:t>
            </a:r>
            <a:r>
              <a:rPr lang="ru-RU" dirty="0"/>
              <a:t>язвы;</a:t>
            </a:r>
          </a:p>
          <a:p>
            <a:r>
              <a:rPr lang="ru-RU" dirty="0"/>
              <a:t>профузное или рецидивирующее желудочно-кишечное кровотечение;</a:t>
            </a:r>
          </a:p>
          <a:p>
            <a:r>
              <a:rPr lang="ru-RU" dirty="0" err="1"/>
              <a:t>пилородуоденальный</a:t>
            </a:r>
            <a:r>
              <a:rPr lang="ru-RU" dirty="0"/>
              <a:t> стеноз и грубые рубцовые деформации желудка, сопровождающиеся нарушениями его эвакуаторной функции;</a:t>
            </a:r>
          </a:p>
          <a:p>
            <a:r>
              <a:rPr lang="ru-RU" dirty="0"/>
              <a:t>каллёзные и пенетрирующие язвы желудка, не рубцующиеся при адекватном консервативном лечении в течение </a:t>
            </a:r>
            <a:r>
              <a:rPr lang="ru-RU" dirty="0" smtClean="0"/>
              <a:t>3-4 </a:t>
            </a:r>
            <a:r>
              <a:rPr lang="ru-RU" dirty="0"/>
              <a:t>месяцев;</a:t>
            </a:r>
          </a:p>
          <a:p>
            <a:r>
              <a:rPr lang="ru-RU" dirty="0"/>
              <a:t>рецидив язвы после ранее проведённого </a:t>
            </a:r>
            <a:r>
              <a:rPr lang="ru-RU" dirty="0" err="1"/>
              <a:t>ушивания</a:t>
            </a:r>
            <a:r>
              <a:rPr lang="ru-RU" dirty="0"/>
              <a:t> </a:t>
            </a:r>
            <a:r>
              <a:rPr lang="ru-RU" dirty="0" err="1"/>
              <a:t>перфоративной</a:t>
            </a:r>
            <a:r>
              <a:rPr lang="ru-RU" dirty="0"/>
              <a:t> язвы.</a:t>
            </a:r>
          </a:p>
        </p:txBody>
      </p:sp>
    </p:spTree>
    <p:extLst>
      <p:ext uri="{BB962C8B-B14F-4D97-AF65-F5344CB8AC3E}">
        <p14:creationId xmlns:p14="http://schemas.microsoft.com/office/powerpoint/2010/main" val="159784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Этиология 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патогенез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основе патогенеза ЯБ лежит нарушение равновесия между факторами агрессии желудочного содержимого и защитными факторами слизистой оболочки желудка и двенадцатиперстной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кишки.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000" b="1" u="sng" dirty="0" smtClean="0"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sz="5000" b="1" u="sng" dirty="0">
                <a:latin typeface="Times New Roman" pitchFamily="18" charset="0"/>
                <a:cs typeface="Times New Roman" pitchFamily="18" charset="0"/>
              </a:rPr>
              <a:t>защиты: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защитный 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слизистый барьер, синтез бикарбонатов;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активная регенерация поверхностного эпителия;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состояние регионарного кровотока;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000" dirty="0" err="1">
                <a:latin typeface="Times New Roman" pitchFamily="18" charset="0"/>
                <a:cs typeface="Times New Roman" pitchFamily="18" charset="0"/>
              </a:rPr>
              <a:t>антродуоденальный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 кислотный тормоз;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- локальный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синтез простагландинов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000" b="1" u="sng" dirty="0" smtClean="0"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sz="5000" b="1" u="sng" dirty="0">
                <a:latin typeface="Times New Roman" pitchFamily="18" charset="0"/>
                <a:cs typeface="Times New Roman" pitchFamily="18" charset="0"/>
              </a:rPr>
              <a:t>агрессии (повреждения</a:t>
            </a:r>
            <a:r>
              <a:rPr lang="ru-RU" sz="5000" b="1" u="sng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50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гиперпродукция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соляной кислоты и пепсина (кислотно-пептический фактор);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- нарушение </a:t>
            </a:r>
            <a:r>
              <a:rPr lang="ru-RU" sz="5000" dirty="0" err="1">
                <a:latin typeface="Times New Roman" pitchFamily="18" charset="0"/>
                <a:cs typeface="Times New Roman" pitchFamily="18" charset="0"/>
              </a:rPr>
              <a:t>гастродуоденальной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 моторики;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- инфицирование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слизистой оболочки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Helicobacter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(НР);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- другие факторы (наследственность, алиментарные нарушения, курение, прием лекарственных средств, злоупотребление алкоголем и кофе, стресс…)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67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Хеликобактер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пилори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Helicobacter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спиралевидная грамотрицательная бактерия.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" y="980728"/>
            <a:ext cx="8686288" cy="5616624"/>
          </a:xfrm>
        </p:spPr>
      </p:pic>
    </p:spTree>
    <p:extLst>
      <p:ext uri="{BB962C8B-B14F-4D97-AF65-F5344CB8AC3E}">
        <p14:creationId xmlns:p14="http://schemas.microsoft.com/office/powerpoint/2010/main" val="16867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604448" cy="93610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Патологические эффекты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Helicobacter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слизистую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оболочку: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1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Первичное повреждение </a:t>
            </a:r>
            <a:r>
              <a:rPr lang="ru-RU" sz="1900" u="sng" dirty="0" err="1">
                <a:latin typeface="Times New Roman" pitchFamily="18" charset="0"/>
                <a:cs typeface="Times New Roman" pitchFamily="18" charset="0"/>
              </a:rPr>
              <a:t>эпителиоцитов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при контакте HP с клетками эпителия слизистой за счет выделения токсинов и токсических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ферментов 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(эффект контактного повреждения).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Инициация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воспалительного каскада в слизистой оболочке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виде активации выделения цитокинов, миграции нейтрофилов, лимфоцитов и других клеточных элементов, вызывающих 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вторичное повреждение </a:t>
            </a:r>
            <a:r>
              <a:rPr lang="ru-RU" sz="1900" u="sng" dirty="0" err="1">
                <a:latin typeface="Times New Roman" pitchFamily="18" charset="0"/>
                <a:cs typeface="Times New Roman" pitchFamily="18" charset="0"/>
              </a:rPr>
              <a:t>эпителиоцитов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3.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Усиление кислотно-пептического фактора: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нарушение функций G-клеток, продуцирующих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гастрин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и D-клеток, секретирующих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соматостатин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Развитие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гипергастринемии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уменьшение содержания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соматостатина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вызывает усиленное образование париетальных (обкладочных) клеток и повышение секреции соляной кислоты. 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4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Выраженное 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нарушение процессов клеточной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регенерации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 формированием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очагов атрофии слизистой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оболочки. 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Повреждение генома 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клеток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что способствует развитию кишечной метаплазии, атрофии желез и дисплазии, существенно повышающих риск развития рака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желудка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(канцероген 1-го порядка).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5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этиологии: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язвенная болезнь, ассоциированная с HP;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язвенная болезнь, не ассоциированная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HP (идиопатическая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симптоматические язвы.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локализации: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 Язвы желудка: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медиогастральная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язва (тела желудка);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язва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антрального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отдела;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язва пилорического канала;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язвы кардиального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субкардиального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отделов желудка.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 Язвы двенадцатиперстной кишки: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язва луковицы двенадцатиперстной кишки;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язва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постбульбарного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отдела.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2.3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 Сочетанные язвы желудка и двенадцатиперстной кишки.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84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числу язвенных дефектов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единичная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язва;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множественные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язвы.</a:t>
            </a:r>
          </a:p>
          <a:p>
            <a:pPr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По размеру (диаметру) язв: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малые (до 5 мм);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средние (6-19 мм);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большие (20-30 мм);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гигантские (свыше 30 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По стадии заболевания: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стадия обострения;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стадия заживления;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стадия ремиссии.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6. По наличию осложнений: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неосложненная ЯБ;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осложненная ЯБ.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основным осложнениям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ЯБ относят: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гастродуоденальное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кровотечение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перфорацию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(прободение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язвы;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пенетрацию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рубцово-язвенный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стеноз привратника;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малигнизацию.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47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Клиническая картина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78539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ЯБ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протекает обычно с чередованием периодов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обострения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(продолжительностью от 3-4 до 6-8 недель) 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ремиссии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(длительностью от нескольких недель до многих лет). Обострения часто носят сезонный характер и возникают весной 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осенью.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подавляющем большинстве случаев ведущими клиническими проявлениями язвенной болезни, особенно в период обострений, являются болевой и диспепсический синдромы.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3548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3460</Words>
  <Application>Microsoft Office PowerPoint</Application>
  <PresentationFormat>Экран (4:3)</PresentationFormat>
  <Paragraphs>278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ФГБОУ ВО ОрГМУ Минздрава России кафедра госпитальной терапии им. Р.Г. Межебовского</vt:lpstr>
      <vt:lpstr>Язвенная болезнь (ЯБ) – хроническое рецидивирующее заболевание, протекающее с чередованием периодов обострения и ремиссии, ведущим проявлением которого является образование дефекта (язвы) в стенке желудка и/или двенадцатиперстной кишки (ДПК).  Язвенную болезнь следует отличать от симптоматических язв желудка и двенадцатиперстной кишки, являющихся осложнением других заболеваний внутренних органов и патологических состояний: острого инфаркта миокарда, тяжелой сердечной или дыхательной недостаточности, сепсиса, травм, хирургических операций, массивных ожогов и т.п. </vt:lpstr>
      <vt:lpstr>Эпидемиология</vt:lpstr>
      <vt:lpstr>Этиология и патогенез</vt:lpstr>
      <vt:lpstr>Хеликобактер пилори (Helicobacter pylori) — спиралевидная грамотрицательная бактерия.</vt:lpstr>
      <vt:lpstr>Патологические эффекты Helicobacter pylori на слизистую оболочку: </vt:lpstr>
      <vt:lpstr>Классификация</vt:lpstr>
      <vt:lpstr>Презентация PowerPoint</vt:lpstr>
      <vt:lpstr>Клиническая картина</vt:lpstr>
      <vt:lpstr>Особенности болевого синдрома в зависимости от локализации язвенного дефекта:</vt:lpstr>
      <vt:lpstr>Диспепсический синдром </vt:lpstr>
      <vt:lpstr>Физикальное исследование</vt:lpstr>
      <vt:lpstr>Пальпация, перкуссия</vt:lpstr>
      <vt:lpstr>Лабораторная диагностика</vt:lpstr>
      <vt:lpstr>Инструментальная диагностика</vt:lpstr>
      <vt:lpstr>Презентация PowerPoint</vt:lpstr>
      <vt:lpstr>Презентация PowerPoint</vt:lpstr>
      <vt:lpstr>«Ниша контура»</vt:lpstr>
      <vt:lpstr>«Ниша рельефа»</vt:lpstr>
      <vt:lpstr>Тестирование на наличие инфекции H. Pylori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Диагноз язвенной болезни  устанавливается на основании:</vt:lpstr>
      <vt:lpstr>Лечение</vt:lpstr>
      <vt:lpstr>Основные принципы диетического питания </vt:lpstr>
      <vt:lpstr>Консервативное лечение</vt:lpstr>
      <vt:lpstr>Презентация PowerPoint</vt:lpstr>
      <vt:lpstr>Презентация PowerPoint</vt:lpstr>
      <vt:lpstr>Гастродуоденальные кровотечения</vt:lpstr>
      <vt:lpstr>Перфорация (прободение) язвы</vt:lpstr>
      <vt:lpstr>Пенетрация</vt:lpstr>
      <vt:lpstr>Стеноз привратника </vt:lpstr>
      <vt:lpstr>Малигнизация </vt:lpstr>
      <vt:lpstr>Абсолютные показания к хирургическому лечению: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ОрГМУ Минздрава России кафедра госпитальной терапии им. Р.Г. Межебовского</dc:title>
  <dc:creator>dom</dc:creator>
  <cp:lastModifiedBy>Microsoft Office</cp:lastModifiedBy>
  <cp:revision>48</cp:revision>
  <dcterms:created xsi:type="dcterms:W3CDTF">2025-12-16T10:00:22Z</dcterms:created>
  <dcterms:modified xsi:type="dcterms:W3CDTF">2025-12-22T03:35:59Z</dcterms:modified>
</cp:coreProperties>
</file>